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
  </p:notesMasterIdLst>
  <p:sldIdLst>
    <p:sldId id="256" r:id="rId2"/>
    <p:sldId id="257" r:id="rId3"/>
    <p:sldId id="259" r:id="rId4"/>
    <p:sldId id="261" r:id="rId5"/>
    <p:sldId id="262" r:id="rId6"/>
    <p:sldId id="264" r:id="rId7"/>
    <p:sldId id="265" r:id="rId8"/>
    <p:sldId id="267"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9E0B6-4121-48A5-800E-96E72250E2DE}" v="1" dt="2024-07-22T05:29:40.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Bayram" userId="9b6000a12e2a2afc" providerId="LiveId" clId="{55D9E0B6-4121-48A5-800E-96E72250E2DE}"/>
    <pc:docChg chg="addSld delSld modSld">
      <pc:chgData name="Pınar Bayram" userId="9b6000a12e2a2afc" providerId="LiveId" clId="{55D9E0B6-4121-48A5-800E-96E72250E2DE}" dt="2024-07-22T05:29:46.405" v="2" actId="2696"/>
      <pc:docMkLst>
        <pc:docMk/>
      </pc:docMkLst>
      <pc:sldChg chg="new del">
        <pc:chgData name="Pınar Bayram" userId="9b6000a12e2a2afc" providerId="LiveId" clId="{55D9E0B6-4121-48A5-800E-96E72250E2DE}" dt="2024-07-22T05:29:46.405" v="2" actId="2696"/>
        <pc:sldMkLst>
          <pc:docMk/>
          <pc:sldMk cId="4270554601" sldId="266"/>
        </pc:sldMkLst>
      </pc:sldChg>
      <pc:sldChg chg="add">
        <pc:chgData name="Pınar Bayram" userId="9b6000a12e2a2afc" providerId="LiveId" clId="{55D9E0B6-4121-48A5-800E-96E72250E2DE}" dt="2024-07-22T05:29:40.212" v="1"/>
        <pc:sldMkLst>
          <pc:docMk/>
          <pc:sldMk cId="39478941"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7D455-A730-44B2-8109-B88ACD11E65E}" type="datetimeFigureOut">
              <a:rPr lang="tr-TR" smtClean="0"/>
              <a:pPr/>
              <a:t>22.07.2024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81622-B089-4794-B025-1E071BA72A7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2B81622-B089-4794-B025-1E071BA72A7E}"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A721A18-C10D-4226-8BFE-05A782D13A28}" type="datetimeFigureOut">
              <a:rPr lang="tr-TR" smtClean="0"/>
              <a:pPr/>
              <a:t>22.07.2024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CEDE130-A55D-44E1-88AE-D58E78645E9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21A18-C10D-4226-8BFE-05A782D13A28}" type="datetimeFigureOut">
              <a:rPr lang="tr-TR" smtClean="0"/>
              <a:pPr/>
              <a:t>22.07.2024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DE130-A55D-44E1-88AE-D58E78645E9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drawn flat design reduce reuse recycle lettering">
            <a:extLst>
              <a:ext uri="{FF2B5EF4-FFF2-40B4-BE49-F238E27FC236}">
                <a16:creationId xmlns:a16="http://schemas.microsoft.com/office/drawing/2014/main" id="{D25B02D6-FD3A-EFE0-DFFB-E7BF3D8E7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0"/>
            <a:ext cx="4036397" cy="4036397"/>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ctrTitle"/>
          </p:nvPr>
        </p:nvSpPr>
        <p:spPr>
          <a:xfrm>
            <a:off x="404520" y="1339537"/>
            <a:ext cx="4246240" cy="1357321"/>
          </a:xfrm>
          <a:scene3d>
            <a:camera prst="orthographicFront"/>
            <a:lightRig rig="threePt" dir="t"/>
          </a:scene3d>
          <a:sp3d>
            <a:bevelT/>
          </a:sp3d>
        </p:spPr>
        <p:txBody>
          <a:bodyPr/>
          <a:lstStyle/>
          <a:p>
            <a:r>
              <a:rPr lang="tr-TR" dirty="0"/>
              <a:t>The Three Rs</a:t>
            </a:r>
          </a:p>
        </p:txBody>
      </p:sp>
      <p:pic>
        <p:nvPicPr>
          <p:cNvPr id="14338" name="Picture 2" descr="https://apcp.es/wp-content/uploads/2021/04/3Rs-english.png"/>
          <p:cNvPicPr>
            <a:picLocks noChangeAspect="1" noChangeArrowheads="1"/>
          </p:cNvPicPr>
          <p:nvPr/>
        </p:nvPicPr>
        <p:blipFill>
          <a:blip r:embed="rId4"/>
          <a:srcRect/>
          <a:stretch>
            <a:fillRect/>
          </a:stretch>
        </p:blipFill>
        <p:spPr bwMode="auto">
          <a:xfrm>
            <a:off x="2071670" y="4052229"/>
            <a:ext cx="5000660" cy="26474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6000" dirty="0">
                <a:solidFill>
                  <a:srgbClr val="00B050"/>
                </a:solidFill>
                <a:latin typeface="Algerian" pitchFamily="82" charset="0"/>
              </a:rPr>
              <a:t>REDUCE</a:t>
            </a:r>
          </a:p>
        </p:txBody>
      </p:sp>
      <p:sp>
        <p:nvSpPr>
          <p:cNvPr id="3" name="2 İçerik Yer Tutucusu"/>
          <p:cNvSpPr>
            <a:spLocks noGrp="1"/>
          </p:cNvSpPr>
          <p:nvPr>
            <p:ph idx="1"/>
          </p:nvPr>
        </p:nvSpPr>
        <p:spPr/>
        <p:txBody>
          <a:bodyPr/>
          <a:lstStyle/>
          <a:p>
            <a:pPr fontAlgn="base">
              <a:buNone/>
            </a:pPr>
            <a:endParaRPr lang="en-US" dirty="0"/>
          </a:p>
          <a:p>
            <a:pPr fontAlgn="base"/>
            <a:r>
              <a:rPr lang="en-US" b="1" dirty="0"/>
              <a:t>Reducing is about</a:t>
            </a:r>
            <a:r>
              <a:rPr lang="en-US" dirty="0"/>
              <a:t> </a:t>
            </a:r>
            <a:r>
              <a:rPr lang="en-US" b="1" dirty="0"/>
              <a:t>avoiding unnecessary waste of resources and consuming fewer “throwaway” products, as they generate a lot of waste</a:t>
            </a:r>
            <a:r>
              <a:rPr lang="tr-TR" b="1" dirty="0"/>
              <a:t>.</a:t>
            </a:r>
            <a:endParaRPr lang="en-US" dirty="0"/>
          </a:p>
          <a:p>
            <a:r>
              <a:rPr lang="tr-TR" b="1" dirty="0"/>
              <a:t>Using less of something to create less waste.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charset="0"/>
              <a:cs typeface="Arial" charset="0"/>
            </a:endParaRP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charset="0"/>
              <a:cs typeface="Arial" charset="0"/>
            </a:endParaRPr>
          </a:p>
        </p:txBody>
      </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charset="0"/>
              <a:cs typeface="Arial" charset="0"/>
            </a:endParaRPr>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charset="0"/>
              <a:cs typeface="Arial" charset="0"/>
            </a:endParaRPr>
          </a:p>
        </p:txBody>
      </p:sp>
      <p:sp>
        <p:nvSpPr>
          <p:cNvPr id="184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charset="0"/>
              <a:cs typeface="Arial" charset="0"/>
            </a:endParaRPr>
          </a:p>
        </p:txBody>
      </p:sp>
      <p:pic>
        <p:nvPicPr>
          <p:cNvPr id="1026" name="Picture 2" descr="yellow measure circling a plate">
            <a:extLst>
              <a:ext uri="{FF2B5EF4-FFF2-40B4-BE49-F238E27FC236}">
                <a16:creationId xmlns:a16="http://schemas.microsoft.com/office/drawing/2014/main" id="{060B0591-2032-5F40-426A-09DA1AA33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4349477" cy="4349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uce recycle sign isolated over white background vector illustration">
            <a:extLst>
              <a:ext uri="{FF2B5EF4-FFF2-40B4-BE49-F238E27FC236}">
                <a16:creationId xmlns:a16="http://schemas.microsoft.com/office/drawing/2014/main" id="{4CFD5430-9499-A7CC-673C-320AA17BA9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391569"/>
            <a:ext cx="4581128" cy="4581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6000" dirty="0">
                <a:solidFill>
                  <a:srgbClr val="00B050"/>
                </a:solidFill>
                <a:latin typeface="Algerian" pitchFamily="82" charset="0"/>
              </a:rPr>
              <a:t>REUSE</a:t>
            </a:r>
          </a:p>
        </p:txBody>
      </p:sp>
      <p:sp>
        <p:nvSpPr>
          <p:cNvPr id="3" name="2 İçerik Yer Tutucusu"/>
          <p:cNvSpPr>
            <a:spLocks noGrp="1"/>
          </p:cNvSpPr>
          <p:nvPr>
            <p:ph idx="1"/>
          </p:nvPr>
        </p:nvSpPr>
        <p:spPr/>
        <p:txBody>
          <a:bodyPr/>
          <a:lstStyle/>
          <a:p>
            <a:r>
              <a:rPr lang="tr-TR" b="1" dirty="0"/>
              <a:t>To reuse is to give a second life to materials or objects before discarding them. In this way we extend their useful life and make the most of their properties</a:t>
            </a:r>
            <a:r>
              <a:rPr lang="tr-TR" dirty="0"/>
              <a:t>.</a:t>
            </a:r>
          </a:p>
          <a:p>
            <a:endParaRPr lang="tr-TR" b="1" dirty="0"/>
          </a:p>
          <a:p>
            <a:r>
              <a:rPr lang="tr-TR" b="1" dirty="0"/>
              <a:t>Finding new ways to use things instead of throwing them away.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2.REUSE.jpg"/>
          <p:cNvPicPr>
            <a:picLocks noGrp="1" noChangeAspect="1"/>
          </p:cNvPicPr>
          <p:nvPr>
            <p:ph idx="4294967295"/>
          </p:nvPr>
        </p:nvPicPr>
        <p:blipFill rotWithShape="1">
          <a:blip r:embed="rId2"/>
          <a:srcRect l="5843" t="72524" r="5046"/>
          <a:stretch/>
        </p:blipFill>
        <p:spPr>
          <a:xfrm>
            <a:off x="1036601" y="3746029"/>
            <a:ext cx="6840760" cy="2889079"/>
          </a:xfrm>
        </p:spPr>
      </p:pic>
      <p:pic>
        <p:nvPicPr>
          <p:cNvPr id="3074" name="Picture 2" descr="plastic bag">
            <a:extLst>
              <a:ext uri="{FF2B5EF4-FFF2-40B4-BE49-F238E27FC236}">
                <a16:creationId xmlns:a16="http://schemas.microsoft.com/office/drawing/2014/main" id="{DF011AFD-825E-F1FF-685A-1D817DF4FA8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76761" y="-99392"/>
            <a:ext cx="3960440" cy="396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6000" dirty="0">
                <a:solidFill>
                  <a:srgbClr val="00B050"/>
                </a:solidFill>
                <a:latin typeface="Algerian" pitchFamily="82" charset="0"/>
              </a:rPr>
              <a:t>RECYCLE</a:t>
            </a:r>
          </a:p>
        </p:txBody>
      </p:sp>
      <p:sp>
        <p:nvSpPr>
          <p:cNvPr id="3" name="2 İçerik Yer Tutucusu"/>
          <p:cNvSpPr>
            <a:spLocks noGrp="1"/>
          </p:cNvSpPr>
          <p:nvPr>
            <p:ph idx="1"/>
          </p:nvPr>
        </p:nvSpPr>
        <p:spPr/>
        <p:txBody>
          <a:bodyPr/>
          <a:lstStyle/>
          <a:p>
            <a:r>
              <a:rPr lang="tr-TR" b="1" dirty="0"/>
              <a:t>Recycling is the action  of  separating the different types of waste and depositing them in the corresponding container, so that they can be used to create new products or generate new energy with them.</a:t>
            </a:r>
          </a:p>
          <a:p>
            <a:r>
              <a:rPr lang="tr-TR" b="1" dirty="0"/>
              <a:t>Turning old things into new things by processing them.</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collection of different types of recycling including one that has a green bin with a white label">
            <a:extLst>
              <a:ext uri="{FF2B5EF4-FFF2-40B4-BE49-F238E27FC236}">
                <a16:creationId xmlns:a16="http://schemas.microsoft.com/office/drawing/2014/main" id="{182D6191-7C03-D182-78BB-BFF7B2B39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4680520" cy="46805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cycling_and_Waste_Management_with_Young_Woman">
            <a:extLst>
              <a:ext uri="{FF2B5EF4-FFF2-40B4-BE49-F238E27FC236}">
                <a16:creationId xmlns:a16="http://schemas.microsoft.com/office/drawing/2014/main" id="{5F50D44D-6002-4A38-0F55-50A36CF2BA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276872"/>
            <a:ext cx="4437112" cy="4437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974" y="4313605"/>
            <a:ext cx="637775" cy="39392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563" y="4436017"/>
            <a:ext cx="1150916" cy="3394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765" y="4117882"/>
            <a:ext cx="923925" cy="6858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2509" y="956737"/>
            <a:ext cx="2020183" cy="423824"/>
          </a:xfrm>
          <a:prstGeom prst="rect">
            <a:avLst/>
          </a:prstGeom>
        </p:spPr>
      </p:pic>
      <p:sp>
        <p:nvSpPr>
          <p:cNvPr id="12" name="TextBox 11"/>
          <p:cNvSpPr txBox="1"/>
          <p:nvPr/>
        </p:nvSpPr>
        <p:spPr>
          <a:xfrm>
            <a:off x="2968103" y="4963014"/>
            <a:ext cx="1974739" cy="230832"/>
          </a:xfrm>
          <a:prstGeom prst="rect">
            <a:avLst/>
          </a:prstGeom>
          <a:noFill/>
        </p:spPr>
        <p:txBody>
          <a:bodyPr wrap="square" rtlCol="0">
            <a:spAutoFit/>
          </a:bodyPr>
          <a:lstStyle/>
          <a:p>
            <a:r>
              <a:rPr lang="en-US" sz="900" cap="small" dirty="0">
                <a:solidFill>
                  <a:schemeClr val="accent2">
                    <a:lumMod val="75000"/>
                  </a:schemeClr>
                </a:solidFill>
              </a:rPr>
              <a:t>2023-1-BG01-KA220-SCH-000160813</a:t>
            </a:r>
            <a:endParaRPr lang="en-GB" sz="900" cap="small" dirty="0">
              <a:solidFill>
                <a:schemeClr val="accent2">
                  <a:lumMod val="75000"/>
                </a:schemeClr>
              </a:solidFill>
            </a:endParaRPr>
          </a:p>
        </p:txBody>
      </p:sp>
      <p:sp>
        <p:nvSpPr>
          <p:cNvPr id="13" name="TextBox 12"/>
          <p:cNvSpPr txBox="1"/>
          <p:nvPr/>
        </p:nvSpPr>
        <p:spPr>
          <a:xfrm>
            <a:off x="2341419" y="2253861"/>
            <a:ext cx="3927764" cy="1338828"/>
          </a:xfrm>
          <a:prstGeom prst="rect">
            <a:avLst/>
          </a:prstGeom>
          <a:noFill/>
        </p:spPr>
        <p:txBody>
          <a:bodyPr wrap="square" rtlCol="0">
            <a:spAutoFit/>
          </a:bodyPr>
          <a:lstStyle/>
          <a:p>
            <a:r>
              <a:rPr lang="en-GB" sz="1350" dirty="0">
                <a:solidFill>
                  <a:schemeClr val="accent2">
                    <a:lumMod val="60000"/>
                    <a:lumOff val="40000"/>
                  </a:schemeClr>
                </a:solidFill>
              </a:rPr>
              <a:t>Module: </a:t>
            </a:r>
            <a:r>
              <a:rPr lang="en-GB" sz="1350" b="1" dirty="0">
                <a:solidFill>
                  <a:srgbClr val="0070C0"/>
                </a:solidFill>
              </a:rPr>
              <a:t>Ecological awareness</a:t>
            </a:r>
          </a:p>
          <a:p>
            <a:r>
              <a:rPr lang="en-GB" sz="1350" dirty="0">
                <a:solidFill>
                  <a:schemeClr val="accent2">
                    <a:lumMod val="60000"/>
                    <a:lumOff val="40000"/>
                  </a:schemeClr>
                </a:solidFill>
              </a:rPr>
              <a:t>Sub-module:</a:t>
            </a:r>
            <a:r>
              <a:rPr lang="en-GB" sz="1350" dirty="0"/>
              <a:t> </a:t>
            </a:r>
            <a:r>
              <a:rPr lang="en-GB" sz="1350" b="1" dirty="0">
                <a:solidFill>
                  <a:srgbClr val="0070C0"/>
                </a:solidFill>
              </a:rPr>
              <a:t>Environmental pollution</a:t>
            </a:r>
          </a:p>
          <a:p>
            <a:r>
              <a:rPr lang="en-GB" sz="1350" dirty="0">
                <a:solidFill>
                  <a:schemeClr val="accent2">
                    <a:lumMod val="60000"/>
                    <a:lumOff val="40000"/>
                  </a:schemeClr>
                </a:solidFill>
              </a:rPr>
              <a:t>Topic:</a:t>
            </a:r>
            <a:r>
              <a:rPr lang="en-GB" sz="1350" dirty="0">
                <a:solidFill>
                  <a:srgbClr val="0070C0"/>
                </a:solidFill>
              </a:rPr>
              <a:t> </a:t>
            </a:r>
            <a:r>
              <a:rPr lang="en-US" sz="1350" b="1" dirty="0">
                <a:solidFill>
                  <a:srgbClr val="FF0000"/>
                </a:solidFill>
                <a:latin typeface="Calibri" panose="020F0502020204030204" pitchFamily="34" charset="0"/>
                <a:ea typeface="Calibri" panose="020F0502020204030204" pitchFamily="34" charset="0"/>
              </a:rPr>
              <a:t>The Three Rs Reduce, Reuse, Recycle</a:t>
            </a:r>
            <a:endParaRPr lang="en-GB" sz="1350" b="1" dirty="0">
              <a:solidFill>
                <a:srgbClr val="FF0000"/>
              </a:solidFill>
            </a:endParaRPr>
          </a:p>
          <a:p>
            <a:r>
              <a:rPr lang="en-GB" sz="1350" dirty="0">
                <a:solidFill>
                  <a:schemeClr val="accent2">
                    <a:lumMod val="60000"/>
                    <a:lumOff val="40000"/>
                  </a:schemeClr>
                </a:solidFill>
              </a:rPr>
              <a:t>Resource title: </a:t>
            </a:r>
            <a:r>
              <a:rPr lang="tr-TR" sz="1350" b="1" dirty="0">
                <a:solidFill>
                  <a:srgbClr val="FF0000"/>
                </a:solidFill>
              </a:rPr>
              <a:t>Presentation</a:t>
            </a:r>
            <a:endParaRPr lang="en-GB" sz="1350" b="1" dirty="0">
              <a:solidFill>
                <a:srgbClr val="FF0000"/>
              </a:solidFill>
            </a:endParaRPr>
          </a:p>
          <a:p>
            <a:r>
              <a:rPr lang="en-GB" sz="1350" b="1" dirty="0">
                <a:solidFill>
                  <a:schemeClr val="accent2">
                    <a:lumMod val="60000"/>
                    <a:lumOff val="40000"/>
                  </a:schemeClr>
                </a:solidFill>
              </a:rPr>
              <a:t>Credits:</a:t>
            </a:r>
            <a:r>
              <a:rPr lang="en-GB" sz="1350" b="1" dirty="0">
                <a:solidFill>
                  <a:srgbClr val="0070C0"/>
                </a:solidFill>
              </a:rPr>
              <a:t> </a:t>
            </a:r>
            <a:r>
              <a:rPr lang="tr-TR" sz="1350" b="1" dirty="0">
                <a:solidFill>
                  <a:srgbClr val="FF0000"/>
                </a:solidFill>
              </a:rPr>
              <a:t>APDNE</a:t>
            </a:r>
            <a:endParaRPr lang="en-GB" sz="1350" b="1" dirty="0">
              <a:solidFill>
                <a:srgbClr val="FF0000"/>
              </a:solidFill>
            </a:endParaRPr>
          </a:p>
          <a:p>
            <a:endParaRPr lang="en-GB" sz="1350" dirty="0"/>
          </a:p>
        </p:txBody>
      </p:sp>
      <p:sp>
        <p:nvSpPr>
          <p:cNvPr id="14" name="TextBox 13"/>
          <p:cNvSpPr txBox="1"/>
          <p:nvPr/>
        </p:nvSpPr>
        <p:spPr>
          <a:xfrm>
            <a:off x="2244437" y="5181877"/>
            <a:ext cx="3422072" cy="219291"/>
          </a:xfrm>
          <a:prstGeom prst="rect">
            <a:avLst/>
          </a:prstGeom>
          <a:noFill/>
        </p:spPr>
        <p:txBody>
          <a:bodyPr wrap="square" rtlCol="0">
            <a:spAutoFit/>
          </a:bodyPr>
          <a:lstStyle/>
          <a:p>
            <a:pPr algn="ctr"/>
            <a:r>
              <a:rPr lang="en-GB" sz="825" dirty="0"/>
              <a:t>All media are within the EU intellectual property law.</a:t>
            </a:r>
          </a:p>
        </p:txBody>
      </p:sp>
      <p:sp>
        <p:nvSpPr>
          <p:cNvPr id="15" name="TextBox 14"/>
          <p:cNvSpPr txBox="1"/>
          <p:nvPr/>
        </p:nvSpPr>
        <p:spPr>
          <a:xfrm>
            <a:off x="325636" y="5585639"/>
            <a:ext cx="8384813" cy="346249"/>
          </a:xfrm>
          <a:prstGeom prst="rect">
            <a:avLst/>
          </a:prstGeom>
          <a:noFill/>
        </p:spPr>
        <p:txBody>
          <a:bodyPr wrap="square" rtlCol="0">
            <a:spAutoFit/>
          </a:bodyPr>
          <a:lstStyle/>
          <a:p>
            <a:pPr algn="ctr"/>
            <a:r>
              <a:rPr lang="en-GB" sz="825" dirty="0"/>
              <a:t>Funded by the European Union. Views and opinions expressed are however those of the author(s) only and do not necessarily reflect those of the European Union or the European Education and Culture Executive Agency (EACEA). </a:t>
            </a:r>
            <a:r>
              <a:rPr lang="en-GB" sz="825"/>
              <a:t>Neither the European Union nor EACEA can be held responsible for them.</a:t>
            </a:r>
            <a:endParaRPr lang="en-GB" sz="825"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090" y="956736"/>
            <a:ext cx="1406237" cy="620253"/>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6437" y="4265633"/>
            <a:ext cx="331470" cy="571500"/>
          </a:xfrm>
          <a:prstGeom prst="rect">
            <a:avLst/>
          </a:prstGeom>
        </p:spPr>
      </p:pic>
    </p:spTree>
    <p:extLst>
      <p:ext uri="{BB962C8B-B14F-4D97-AF65-F5344CB8AC3E}">
        <p14:creationId xmlns:p14="http://schemas.microsoft.com/office/powerpoint/2010/main" val="3947894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7908</TotalTime>
  <Words>220</Words>
  <Application>Microsoft Office PowerPoint</Application>
  <PresentationFormat>Ekran Gösterisi (4:3)</PresentationFormat>
  <Paragraphs>21</Paragraphs>
  <Slides>8</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Algerian</vt:lpstr>
      <vt:lpstr>Arial</vt:lpstr>
      <vt:lpstr>Calibri</vt:lpstr>
      <vt:lpstr>Ofis Teması</vt:lpstr>
      <vt:lpstr>The Three Rs</vt:lpstr>
      <vt:lpstr>REDUCE</vt:lpstr>
      <vt:lpstr>PowerPoint Sunusu</vt:lpstr>
      <vt:lpstr>REUSE</vt:lpstr>
      <vt:lpstr>PowerPoint Sunusu</vt:lpstr>
      <vt:lpstr>RECYCLE</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RS</dc:title>
  <dc:creator>ps</dc:creator>
  <cp:lastModifiedBy>Pınar Bayram</cp:lastModifiedBy>
  <cp:revision>149</cp:revision>
  <dcterms:created xsi:type="dcterms:W3CDTF">2024-07-03T09:34:28Z</dcterms:created>
  <dcterms:modified xsi:type="dcterms:W3CDTF">2024-07-22T05:29:51Z</dcterms:modified>
</cp:coreProperties>
</file>